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4" r:id="rId3"/>
    <p:sldId id="260" r:id="rId4"/>
    <p:sldId id="261" r:id="rId5"/>
    <p:sldId id="262" r:id="rId6"/>
    <p:sldId id="263" r:id="rId7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7B2"/>
    <a:srgbClr val="F9FCFD"/>
    <a:srgbClr val="E7F5F9"/>
    <a:srgbClr val="BFE5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84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2B1B29-2A72-429B-92B4-6EFB8630C3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05133BE-E018-4BD8-90F5-E48200C15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CB74656-D9F6-453A-903F-D14AA4E374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01673-BD63-4BEB-B7DF-2EF6801E9B9F}" type="datetimeFigureOut">
              <a:rPr lang="es-CO" smtClean="0"/>
              <a:t>5/11/2024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93997B9-C1FB-4B56-9052-771E47E402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5292F67-87C8-40A5-9690-32F35085BD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0BE9A-EA45-46DD-92AB-94FDDBE78B7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17528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A906C6-067F-41A2-8185-FFE5CDB91D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A3F4B15-E001-4FFE-85FD-9348B28000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1FC0378-CFE9-400F-9F13-40A561A9A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01673-BD63-4BEB-B7DF-2EF6801E9B9F}" type="datetimeFigureOut">
              <a:rPr lang="es-CO" smtClean="0"/>
              <a:t>5/11/2024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DE61ADF-674B-4BAE-8B56-12CE6C506C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6C814C0-F807-4527-A3F2-7E237F86A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0BE9A-EA45-46DD-92AB-94FDDBE78B7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54678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3E576DF-224E-4829-B5B4-8DC861441A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0D342D0-563C-42C3-A5E6-6FA4E0FC8E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1A3F9A0-B23E-4699-B23C-E4ED121A4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01673-BD63-4BEB-B7DF-2EF6801E9B9F}" type="datetimeFigureOut">
              <a:rPr lang="es-CO" smtClean="0"/>
              <a:t>5/11/2024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B31D156-8285-4543-9798-9E9B5903F7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4B1DB9A-95F0-46A5-9BF9-8BEEE7536E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0BE9A-EA45-46DD-92AB-94FDDBE78B7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84373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DEDA69-1A45-43EC-8A15-D8515BDF61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470EC46-DE82-431E-B44D-D324A51E12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1C0C990-16BC-46C1-9647-0AD6FB6EA9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01673-BD63-4BEB-B7DF-2EF6801E9B9F}" type="datetimeFigureOut">
              <a:rPr lang="es-CO" smtClean="0"/>
              <a:t>5/11/2024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3BA6544-813B-4E83-BA58-4A09430F1B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A8CEDA4-CA36-43CF-8EB0-24F49116B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0BE9A-EA45-46DD-92AB-94FDDBE78B7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37303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0F6B12-3AED-4ED1-96AF-926C47481A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1BA78E1-6E5F-46DB-ABCA-BC56C36BB7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13F3031-0F03-4E85-88E0-96DB8F74F5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01673-BD63-4BEB-B7DF-2EF6801E9B9F}" type="datetimeFigureOut">
              <a:rPr lang="es-CO" smtClean="0"/>
              <a:t>5/11/2024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67D41AB-0401-4161-A28D-0DC5ED2F37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6B68E96-6429-477C-B4B3-48195BFCAF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0BE9A-EA45-46DD-92AB-94FDDBE78B7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38185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66BA9B-DC9B-4524-BE5D-EEB5F9EF9A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0E6E013-77CA-4E52-89D5-0CAFCDDDD4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04C7D0E-2614-4B40-B15C-E303C95D5E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BC7978F-12E5-4F83-8AFB-8982F4C74F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01673-BD63-4BEB-B7DF-2EF6801E9B9F}" type="datetimeFigureOut">
              <a:rPr lang="es-CO" smtClean="0"/>
              <a:t>5/11/2024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F02908E-5BFE-4F7C-8D71-B03D6B8D4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6F7F297-4D69-4C83-BED5-3EF288B96B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0BE9A-EA45-46DD-92AB-94FDDBE78B7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2986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96322B-FA33-4F66-8C31-E6D88164A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ED9D2BC-B31A-420E-9C7A-271EA39B74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36058D0-11AA-4B9B-9C4C-2E358A5CBA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4956D9D8-505A-4F84-9490-E0516B0430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DB7F9FE-3544-4AB8-BAAB-F156354D2C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419DDB5B-D050-4E2C-B0F4-0B290E729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01673-BD63-4BEB-B7DF-2EF6801E9B9F}" type="datetimeFigureOut">
              <a:rPr lang="es-CO" smtClean="0"/>
              <a:t>5/11/2024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D710C7AB-B189-4710-86C7-FB38B750C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B0F5BA2E-669C-4531-A4EE-100AD702F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0BE9A-EA45-46DD-92AB-94FDDBE78B7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415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89AF08-BD28-4F97-987E-FA34B089B7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28BE23E-56F8-4D03-966F-B688284DA2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01673-BD63-4BEB-B7DF-2EF6801E9B9F}" type="datetimeFigureOut">
              <a:rPr lang="es-CO" smtClean="0"/>
              <a:t>5/11/2024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113793F-D1DD-4D6F-9BD5-DBBEC77446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CF18D72-3961-44D1-B51E-CB7855F25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0BE9A-EA45-46DD-92AB-94FDDBE78B7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0944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88DDE6B0-B6E1-4A37-9DAD-AED3DEB6B5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01673-BD63-4BEB-B7DF-2EF6801E9B9F}" type="datetimeFigureOut">
              <a:rPr lang="es-CO" smtClean="0"/>
              <a:t>5/11/2024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876E7D3-D329-444A-B453-B822A073B7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8ADAFCA-187D-402D-B824-C012C6132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0BE9A-EA45-46DD-92AB-94FDDBE78B7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07138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6CC04C-AF76-4BD0-A19A-C2FB1F1ABC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3E6CC0E-1F74-492F-AF43-17069D9271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F7116E0-91B6-4D31-8818-06BB7E16E1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EC69898-536B-4BD0-986F-016FFB96D6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01673-BD63-4BEB-B7DF-2EF6801E9B9F}" type="datetimeFigureOut">
              <a:rPr lang="es-CO" smtClean="0"/>
              <a:t>5/11/2024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75157F0-81AB-4AE0-825D-76FD6DC99E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FD98992-1F8F-4ECA-89F6-29C1FB64D6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0BE9A-EA45-46DD-92AB-94FDDBE78B7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56096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83BBCE-0A7C-435C-A274-DD995959B3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B940F678-D572-4AD3-8E22-3A2409A73F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B170166-57EB-4EB2-BDD8-151166A7F3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F2F3163-B525-48A9-8DDC-D9173DDECC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01673-BD63-4BEB-B7DF-2EF6801E9B9F}" type="datetimeFigureOut">
              <a:rPr lang="es-CO" smtClean="0"/>
              <a:t>5/11/2024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6C3329E-6E0B-4DE5-8E19-8B908ED7CE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838C784-7B3D-43FC-B3F6-35CABED32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0BE9A-EA45-46DD-92AB-94FDDBE78B7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02914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3F428CF-5979-43A0-BE78-3C0A69793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59E55A0-21E5-41B4-A7D8-E648F92AC2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6122A00-669F-4D12-BA9C-6474EFB06F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001673-BD63-4BEB-B7DF-2EF6801E9B9F}" type="datetimeFigureOut">
              <a:rPr lang="es-CO" smtClean="0"/>
              <a:t>5/11/2024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96B610F-A47E-4090-A792-077DC34CAC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E9AB7E4-5759-41C0-B5D6-63C090CB57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20BE9A-EA45-46DD-92AB-94FDDBE78B7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40938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EB86D9A4-57CD-43C9-A7E7-FF68207030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2358"/>
            <a:ext cx="12192000" cy="6858000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18FEB04E-5153-429B-84F3-72A62CC323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21402" y="5452541"/>
            <a:ext cx="2448609" cy="1062909"/>
          </a:xfrm>
          <a:prstGeom prst="rect">
            <a:avLst/>
          </a:prstGeom>
        </p:spPr>
      </p:pic>
      <p:sp>
        <p:nvSpPr>
          <p:cNvPr id="2" name="Rectángulo 1">
            <a:extLst>
              <a:ext uri="{FF2B5EF4-FFF2-40B4-BE49-F238E27FC236}">
                <a16:creationId xmlns:a16="http://schemas.microsoft.com/office/drawing/2014/main" id="{70DA9B8F-036A-41D0-8D58-E04C6A663196}"/>
              </a:ext>
            </a:extLst>
          </p:cNvPr>
          <p:cNvSpPr/>
          <p:nvPr/>
        </p:nvSpPr>
        <p:spPr>
          <a:xfrm>
            <a:off x="1190846" y="1542572"/>
            <a:ext cx="9976225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1" cap="none" spc="0" dirty="0">
                <a:ln w="0"/>
                <a:solidFill>
                  <a:srgbClr val="0097B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PLAN DE ACCIÓN POLITICA DE PARTICIPACIÓN SOCIAL 2024 </a:t>
            </a:r>
          </a:p>
        </p:txBody>
      </p:sp>
    </p:spTree>
    <p:extLst>
      <p:ext uri="{BB962C8B-B14F-4D97-AF65-F5344CB8AC3E}">
        <p14:creationId xmlns:p14="http://schemas.microsoft.com/office/powerpoint/2010/main" val="25052876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EB86D9A4-57CD-43C9-A7E7-FF68207030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18FEB04E-5153-429B-84F3-72A62CC323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93905" y="6408801"/>
            <a:ext cx="979405" cy="425147"/>
          </a:xfrm>
          <a:prstGeom prst="rect">
            <a:avLst/>
          </a:prstGeom>
        </p:spPr>
      </p:pic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B335F010-5FFF-48AD-BA2C-C829E38BBEEC}"/>
              </a:ext>
            </a:extLst>
          </p:cNvPr>
          <p:cNvGraphicFramePr>
            <a:graphicFrameLocks noGrp="1"/>
          </p:cNvGraphicFramePr>
          <p:nvPr/>
        </p:nvGraphicFramePr>
        <p:xfrm>
          <a:off x="331770" y="577121"/>
          <a:ext cx="11425718" cy="570375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10301">
                  <a:extLst>
                    <a:ext uri="{9D8B030D-6E8A-4147-A177-3AD203B41FA5}">
                      <a16:colId xmlns:a16="http://schemas.microsoft.com/office/drawing/2014/main" val="2384688462"/>
                    </a:ext>
                  </a:extLst>
                </a:gridCol>
                <a:gridCol w="2950025">
                  <a:extLst>
                    <a:ext uri="{9D8B030D-6E8A-4147-A177-3AD203B41FA5}">
                      <a16:colId xmlns:a16="http://schemas.microsoft.com/office/drawing/2014/main" val="2603309419"/>
                    </a:ext>
                  </a:extLst>
                </a:gridCol>
                <a:gridCol w="653253">
                  <a:extLst>
                    <a:ext uri="{9D8B030D-6E8A-4147-A177-3AD203B41FA5}">
                      <a16:colId xmlns:a16="http://schemas.microsoft.com/office/drawing/2014/main" val="3463215965"/>
                    </a:ext>
                  </a:extLst>
                </a:gridCol>
                <a:gridCol w="453061">
                  <a:extLst>
                    <a:ext uri="{9D8B030D-6E8A-4147-A177-3AD203B41FA5}">
                      <a16:colId xmlns:a16="http://schemas.microsoft.com/office/drawing/2014/main" val="2546387569"/>
                    </a:ext>
                  </a:extLst>
                </a:gridCol>
                <a:gridCol w="2273821">
                  <a:extLst>
                    <a:ext uri="{9D8B030D-6E8A-4147-A177-3AD203B41FA5}">
                      <a16:colId xmlns:a16="http://schemas.microsoft.com/office/drawing/2014/main" val="3407164722"/>
                    </a:ext>
                  </a:extLst>
                </a:gridCol>
                <a:gridCol w="476161">
                  <a:extLst>
                    <a:ext uri="{9D8B030D-6E8A-4147-A177-3AD203B41FA5}">
                      <a16:colId xmlns:a16="http://schemas.microsoft.com/office/drawing/2014/main" val="3300663503"/>
                    </a:ext>
                  </a:extLst>
                </a:gridCol>
                <a:gridCol w="3109096">
                  <a:extLst>
                    <a:ext uri="{9D8B030D-6E8A-4147-A177-3AD203B41FA5}">
                      <a16:colId xmlns:a16="http://schemas.microsoft.com/office/drawing/2014/main" val="1707580837"/>
                    </a:ext>
                  </a:extLst>
                </a:gridCol>
              </a:tblGrid>
              <a:tr h="375353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solidFill>
                            <a:schemeClr val="bg1"/>
                          </a:solidFill>
                          <a:effectLst/>
                          <a:latin typeface="Arial  "/>
                        </a:rPr>
                        <a:t>EJE</a:t>
                      </a:r>
                      <a:endParaRPr lang="es-CO" sz="1100" b="1" i="0" u="none" strike="noStrike" dirty="0">
                        <a:solidFill>
                          <a:schemeClr val="bg1"/>
                        </a:solidFill>
                        <a:effectLst/>
                        <a:latin typeface="Arial  "/>
                      </a:endParaRPr>
                    </a:p>
                  </a:txBody>
                  <a:tcPr marL="4345" marR="4345" marT="4345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7B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solidFill>
                            <a:schemeClr val="bg1"/>
                          </a:solidFill>
                          <a:effectLst/>
                          <a:latin typeface="Arial  "/>
                        </a:rPr>
                        <a:t>LINEA DE ACCIÓN</a:t>
                      </a:r>
                      <a:endParaRPr lang="es-CO" sz="1100" b="1" i="0" u="none" strike="noStrike" dirty="0">
                        <a:solidFill>
                          <a:schemeClr val="bg1"/>
                        </a:solidFill>
                        <a:effectLst/>
                        <a:latin typeface="Arial  "/>
                      </a:endParaRPr>
                    </a:p>
                  </a:txBody>
                  <a:tcPr marL="4345" marR="4345" marT="4345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7B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solidFill>
                            <a:schemeClr val="bg1"/>
                          </a:solidFill>
                          <a:effectLst/>
                          <a:latin typeface="Arial  "/>
                        </a:rPr>
                        <a:t>ACCIÓN</a:t>
                      </a:r>
                      <a:endParaRPr lang="es-CO" sz="1100" b="1" i="0" u="none" strike="noStrike" dirty="0">
                        <a:solidFill>
                          <a:schemeClr val="bg1"/>
                        </a:solidFill>
                        <a:effectLst/>
                        <a:latin typeface="Arial  "/>
                      </a:endParaRPr>
                    </a:p>
                  </a:txBody>
                  <a:tcPr marL="4345" marR="4345" marT="4345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7B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solidFill>
                            <a:schemeClr val="bg1"/>
                          </a:solidFill>
                          <a:effectLst/>
                          <a:latin typeface="Arial  "/>
                        </a:rPr>
                        <a:t>META</a:t>
                      </a:r>
                      <a:endParaRPr lang="es-CO" sz="1100" b="1" i="0" u="none" strike="noStrike" dirty="0">
                        <a:solidFill>
                          <a:schemeClr val="bg1"/>
                        </a:solidFill>
                        <a:effectLst/>
                        <a:latin typeface="Arial  "/>
                      </a:endParaRPr>
                    </a:p>
                  </a:txBody>
                  <a:tcPr marL="4345" marR="4345" marT="4345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7B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solidFill>
                            <a:schemeClr val="bg1"/>
                          </a:solidFill>
                          <a:effectLst/>
                          <a:latin typeface="Arial  "/>
                        </a:rPr>
                        <a:t>ACTIVIDAD</a:t>
                      </a:r>
                      <a:endParaRPr lang="es-CO" sz="1100" b="1" i="0" u="none" strike="noStrike" dirty="0">
                        <a:solidFill>
                          <a:schemeClr val="bg1"/>
                        </a:solidFill>
                        <a:effectLst/>
                        <a:latin typeface="Arial  "/>
                      </a:endParaRPr>
                    </a:p>
                  </a:txBody>
                  <a:tcPr marL="4345" marR="4345" marT="4345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7B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285426"/>
                  </a:ext>
                </a:extLst>
              </a:tr>
              <a:tr h="1393756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s-ES" sz="1100" b="1" u="none" strike="noStrike" dirty="0">
                          <a:solidFill>
                            <a:schemeClr val="bg1"/>
                          </a:solidFill>
                          <a:effectLst/>
                          <a:latin typeface="Arial  "/>
                        </a:rPr>
                        <a:t>Fortalecimiento institucional para la garantía del derecho a la participación</a:t>
                      </a:r>
                      <a:endParaRPr lang="es-ES" sz="1100" b="1" i="0" u="none" strike="noStrike" dirty="0">
                        <a:solidFill>
                          <a:schemeClr val="bg1"/>
                        </a:solidFill>
                        <a:effectLst/>
                        <a:latin typeface="Arial  "/>
                      </a:endParaRPr>
                    </a:p>
                  </a:txBody>
                  <a:tcPr marL="4345" marR="4345" marT="4345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7B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u="none" strike="noStrike" dirty="0">
                          <a:effectLst/>
                          <a:latin typeface="Arial  "/>
                        </a:rPr>
                        <a:t>b. Definir los programas de formación y capacitación al personal del sector salud para la generación de capacidades para el derecho a la participación social, así como, herramientas pedagógicas, didácticas y tecnológicas que permitan la intervención de la comunidad en el sector.</a:t>
                      </a:r>
                      <a:endParaRPr lang="es-ES" sz="1100" b="0" i="0" u="none" strike="noStrike" dirty="0">
                        <a:solidFill>
                          <a:srgbClr val="000000"/>
                        </a:solidFill>
                        <a:effectLst/>
                        <a:latin typeface="Arial  "/>
                      </a:endParaRPr>
                    </a:p>
                  </a:txBody>
                  <a:tcPr marL="4345" marR="4345" marT="4345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effectLst/>
                          <a:latin typeface="Arial  "/>
                        </a:rPr>
                        <a:t>E1Lb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  "/>
                      </a:endParaRPr>
                    </a:p>
                  </a:txBody>
                  <a:tcPr marL="4345" marR="4345" marT="4345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effectLst/>
                          <a:latin typeface="Arial  "/>
                        </a:rPr>
                        <a:t>M01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  "/>
                      </a:endParaRPr>
                    </a:p>
                  </a:txBody>
                  <a:tcPr marL="4345" marR="4345" marT="4345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u="none" strike="noStrike" dirty="0">
                          <a:effectLst/>
                          <a:latin typeface="Arial  "/>
                        </a:rPr>
                        <a:t>Generar estrategias que fomenten y aseguren el conocimiento en el derecho la participación social</a:t>
                      </a:r>
                      <a:endParaRPr lang="es-ES" sz="1100" b="0" i="0" u="none" strike="noStrike" dirty="0">
                        <a:solidFill>
                          <a:srgbClr val="000000"/>
                        </a:solidFill>
                        <a:effectLst/>
                        <a:latin typeface="Arial  "/>
                      </a:endParaRPr>
                    </a:p>
                  </a:txBody>
                  <a:tcPr marL="4345" marR="4345" marT="4345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effectLst/>
                          <a:latin typeface="Arial  "/>
                        </a:rPr>
                        <a:t>A01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  "/>
                      </a:endParaRPr>
                    </a:p>
                  </a:txBody>
                  <a:tcPr marL="4345" marR="4345" marT="4345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u="none" strike="noStrike" dirty="0">
                          <a:effectLst/>
                          <a:latin typeface="Arial  "/>
                        </a:rPr>
                        <a:t>Realizar la herramienta pedagógica (infografía) para socializar al personal del sector de la salud (colaboradores)el derecho a la salud y participación social en salud</a:t>
                      </a:r>
                      <a:endParaRPr lang="es-ES" sz="1100" b="0" i="0" u="none" strike="noStrike" dirty="0">
                        <a:solidFill>
                          <a:srgbClr val="000000"/>
                        </a:solidFill>
                        <a:effectLst/>
                        <a:latin typeface="Arial  "/>
                      </a:endParaRPr>
                    </a:p>
                  </a:txBody>
                  <a:tcPr marL="4345" marR="4345" marT="4345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050913"/>
                  </a:ext>
                </a:extLst>
              </a:tr>
              <a:tr h="1556224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u="none" strike="noStrike" dirty="0">
                          <a:effectLst/>
                          <a:latin typeface="Arial  "/>
                        </a:rPr>
                        <a:t>b. Definir los programas de formación y capacitación al personal del sector salud para la generación de capacidades para el derecho a la participación social, así como, herramientas pedagógicas, didácticas y tecnológicas que permitan la intervención de la comunidad en el sector.</a:t>
                      </a:r>
                      <a:endParaRPr lang="es-ES" sz="1100" b="0" i="0" u="none" strike="noStrike" dirty="0">
                        <a:solidFill>
                          <a:srgbClr val="000000"/>
                        </a:solidFill>
                        <a:effectLst/>
                        <a:latin typeface="Arial  "/>
                      </a:endParaRPr>
                    </a:p>
                  </a:txBody>
                  <a:tcPr marL="4345" marR="4345" marT="4345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effectLst/>
                          <a:latin typeface="Arial  "/>
                        </a:rPr>
                        <a:t>E1Lb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  "/>
                      </a:endParaRPr>
                    </a:p>
                  </a:txBody>
                  <a:tcPr marL="4345" marR="4345" marT="4345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effectLst/>
                          <a:latin typeface="Arial  "/>
                        </a:rPr>
                        <a:t>M02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  "/>
                      </a:endParaRPr>
                    </a:p>
                  </a:txBody>
                  <a:tcPr marL="4345" marR="4345" marT="4345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u="none" strike="noStrike" dirty="0">
                          <a:effectLst/>
                          <a:latin typeface="Arial  "/>
                        </a:rPr>
                        <a:t>Asegurar la apropiación del conocimiento de la alianza de usuarios en relación al derechos de participación social</a:t>
                      </a:r>
                      <a:endParaRPr lang="es-ES" sz="1100" b="0" i="0" u="none" strike="noStrike" dirty="0">
                        <a:solidFill>
                          <a:srgbClr val="000000"/>
                        </a:solidFill>
                        <a:effectLst/>
                        <a:latin typeface="Arial  "/>
                      </a:endParaRPr>
                    </a:p>
                  </a:txBody>
                  <a:tcPr marL="4345" marR="4345" marT="4345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effectLst/>
                          <a:latin typeface="Arial  "/>
                        </a:rPr>
                        <a:t>A02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  "/>
                      </a:endParaRPr>
                    </a:p>
                  </a:txBody>
                  <a:tcPr marL="4345" marR="4345" marT="4345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u="none" strike="noStrike" dirty="0">
                          <a:effectLst/>
                          <a:latin typeface="Arial  "/>
                        </a:rPr>
                        <a:t>Realizar convocatoria para conformación de asociación de usuarios, la cual esta articulada a la implementación del plan de acción de política de participación social</a:t>
                      </a:r>
                      <a:endParaRPr lang="es-ES" sz="1100" b="0" i="0" u="none" strike="noStrike" dirty="0">
                        <a:solidFill>
                          <a:srgbClr val="000000"/>
                        </a:solidFill>
                        <a:effectLst/>
                        <a:latin typeface="Arial  "/>
                      </a:endParaRPr>
                    </a:p>
                  </a:txBody>
                  <a:tcPr marL="4345" marR="4345" marT="4345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8226848"/>
                  </a:ext>
                </a:extLst>
              </a:tr>
              <a:tr h="1556224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u="none" strike="noStrike" dirty="0">
                          <a:effectLst/>
                          <a:latin typeface="Arial  "/>
                        </a:rPr>
                        <a:t>b. Definir los programas de formación y capacitación al personal del sector salud para la generación de capacidades para el derecho a la participación social, así como, herramientas pedagógicas, didácticas y tecnológicas que permitan la intervención de la comunidad en el sector.</a:t>
                      </a:r>
                      <a:endParaRPr lang="es-ES" sz="1100" b="0" i="0" u="none" strike="noStrike" dirty="0">
                        <a:solidFill>
                          <a:srgbClr val="000000"/>
                        </a:solidFill>
                        <a:effectLst/>
                        <a:latin typeface="Arial  "/>
                      </a:endParaRPr>
                    </a:p>
                  </a:txBody>
                  <a:tcPr marL="4345" marR="4345" marT="4345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effectLst/>
                          <a:latin typeface="Arial  "/>
                        </a:rPr>
                        <a:t>E1Lb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  "/>
                      </a:endParaRPr>
                    </a:p>
                  </a:txBody>
                  <a:tcPr marL="4345" marR="4345" marT="4345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effectLst/>
                          <a:latin typeface="Arial  "/>
                        </a:rPr>
                        <a:t>M03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  "/>
                      </a:endParaRPr>
                    </a:p>
                  </a:txBody>
                  <a:tcPr marL="4345" marR="4345" marT="4345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u="none" strike="noStrike" dirty="0">
                          <a:effectLst/>
                          <a:latin typeface="Arial  "/>
                        </a:rPr>
                        <a:t>Asegurar la apropiación del conocimiento de la comunidad Prosynergo en relación al derechos de participación social</a:t>
                      </a:r>
                      <a:endParaRPr lang="es-ES" sz="1100" b="0" i="0" u="none" strike="noStrike" dirty="0">
                        <a:solidFill>
                          <a:srgbClr val="000000"/>
                        </a:solidFill>
                        <a:effectLst/>
                        <a:latin typeface="Arial  "/>
                      </a:endParaRPr>
                    </a:p>
                  </a:txBody>
                  <a:tcPr marL="4345" marR="4345" marT="4345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effectLst/>
                          <a:latin typeface="Arial  "/>
                        </a:rPr>
                        <a:t>A03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  "/>
                      </a:endParaRPr>
                    </a:p>
                  </a:txBody>
                  <a:tcPr marL="4345" marR="4345" marT="4345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u="none" strike="noStrike" dirty="0">
                          <a:effectLst/>
                          <a:latin typeface="Arial  "/>
                        </a:rPr>
                        <a:t>Socializar a la comunidad Prosynergo la política de participación social, a través de redes sociales y/o cartelera informativa</a:t>
                      </a:r>
                      <a:endParaRPr lang="es-ES" sz="1100" b="0" i="0" u="none" strike="noStrike" dirty="0">
                        <a:solidFill>
                          <a:srgbClr val="000000"/>
                        </a:solidFill>
                        <a:effectLst/>
                        <a:latin typeface="Arial  "/>
                      </a:endParaRPr>
                    </a:p>
                  </a:txBody>
                  <a:tcPr marL="4345" marR="4345" marT="4345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8539606"/>
                  </a:ext>
                </a:extLst>
              </a:tr>
              <a:tr h="822201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u="none" strike="noStrike" dirty="0">
                          <a:effectLst/>
                          <a:latin typeface="Arial  "/>
                        </a:rPr>
                        <a:t>h. Incorporar el enfoque diferencial en el desarrollo de los espacios de participación en salud en la definición e implementación de los programas del sector salud.</a:t>
                      </a:r>
                      <a:endParaRPr lang="es-ES" sz="1100" b="0" i="0" u="none" strike="noStrike" dirty="0">
                        <a:solidFill>
                          <a:srgbClr val="000000"/>
                        </a:solidFill>
                        <a:effectLst/>
                        <a:latin typeface="Arial  "/>
                      </a:endParaRPr>
                    </a:p>
                  </a:txBody>
                  <a:tcPr marL="4345" marR="4345" marT="4345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effectLst/>
                          <a:latin typeface="Arial  "/>
                        </a:rPr>
                        <a:t>E1Lh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  "/>
                      </a:endParaRPr>
                    </a:p>
                  </a:txBody>
                  <a:tcPr marL="4345" marR="4345" marT="4345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effectLst/>
                          <a:latin typeface="Arial  "/>
                        </a:rPr>
                        <a:t>M04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  "/>
                      </a:endParaRPr>
                    </a:p>
                  </a:txBody>
                  <a:tcPr marL="4345" marR="4345" marT="4345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u="none" strike="noStrike" dirty="0">
                          <a:effectLst/>
                          <a:latin typeface="Arial  "/>
                        </a:rPr>
                        <a:t>Implementar procesos de atención con enfoque diferencial</a:t>
                      </a:r>
                      <a:endParaRPr lang="es-ES" sz="1100" b="0" i="0" u="none" strike="noStrike" dirty="0">
                        <a:solidFill>
                          <a:srgbClr val="000000"/>
                        </a:solidFill>
                        <a:effectLst/>
                        <a:latin typeface="Arial  "/>
                      </a:endParaRPr>
                    </a:p>
                  </a:txBody>
                  <a:tcPr marL="4345" marR="4345" marT="4345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effectLst/>
                          <a:latin typeface="Arial  "/>
                        </a:rPr>
                        <a:t>A04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  "/>
                      </a:endParaRPr>
                    </a:p>
                  </a:txBody>
                  <a:tcPr marL="4345" marR="4345" marT="4345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u="none" strike="noStrike" dirty="0">
                          <a:effectLst/>
                          <a:latin typeface="Arial  "/>
                        </a:rPr>
                        <a:t>Socializar proceso de atención dentro de la IPS con enfoque diferencial al personal de Prosynergo</a:t>
                      </a:r>
                      <a:endParaRPr lang="es-ES" sz="1100" b="0" i="0" u="none" strike="noStrike" dirty="0">
                        <a:solidFill>
                          <a:srgbClr val="000000"/>
                        </a:solidFill>
                        <a:effectLst/>
                        <a:latin typeface="Arial  "/>
                      </a:endParaRPr>
                    </a:p>
                  </a:txBody>
                  <a:tcPr marL="4345" marR="4345" marT="4345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61602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322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EB86D9A4-57CD-43C9-A7E7-FF68207030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4052"/>
            <a:ext cx="12192000" cy="6858000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18FEB04E-5153-429B-84F3-72A62CC323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93905" y="6408801"/>
            <a:ext cx="979405" cy="425147"/>
          </a:xfrm>
          <a:prstGeom prst="rect">
            <a:avLst/>
          </a:prstGeom>
        </p:spPr>
      </p:pic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B335F010-5FFF-48AD-BA2C-C829E38BBE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6758602"/>
              </p:ext>
            </p:extLst>
          </p:nvPr>
        </p:nvGraphicFramePr>
        <p:xfrm>
          <a:off x="321495" y="617080"/>
          <a:ext cx="11425718" cy="570152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10301">
                  <a:extLst>
                    <a:ext uri="{9D8B030D-6E8A-4147-A177-3AD203B41FA5}">
                      <a16:colId xmlns:a16="http://schemas.microsoft.com/office/drawing/2014/main" val="2384688462"/>
                    </a:ext>
                  </a:extLst>
                </a:gridCol>
                <a:gridCol w="2950025">
                  <a:extLst>
                    <a:ext uri="{9D8B030D-6E8A-4147-A177-3AD203B41FA5}">
                      <a16:colId xmlns:a16="http://schemas.microsoft.com/office/drawing/2014/main" val="2603309419"/>
                    </a:ext>
                  </a:extLst>
                </a:gridCol>
                <a:gridCol w="653253">
                  <a:extLst>
                    <a:ext uri="{9D8B030D-6E8A-4147-A177-3AD203B41FA5}">
                      <a16:colId xmlns:a16="http://schemas.microsoft.com/office/drawing/2014/main" val="3463215965"/>
                    </a:ext>
                  </a:extLst>
                </a:gridCol>
                <a:gridCol w="453061">
                  <a:extLst>
                    <a:ext uri="{9D8B030D-6E8A-4147-A177-3AD203B41FA5}">
                      <a16:colId xmlns:a16="http://schemas.microsoft.com/office/drawing/2014/main" val="2546387569"/>
                    </a:ext>
                  </a:extLst>
                </a:gridCol>
                <a:gridCol w="2273821">
                  <a:extLst>
                    <a:ext uri="{9D8B030D-6E8A-4147-A177-3AD203B41FA5}">
                      <a16:colId xmlns:a16="http://schemas.microsoft.com/office/drawing/2014/main" val="3407164722"/>
                    </a:ext>
                  </a:extLst>
                </a:gridCol>
                <a:gridCol w="476161">
                  <a:extLst>
                    <a:ext uri="{9D8B030D-6E8A-4147-A177-3AD203B41FA5}">
                      <a16:colId xmlns:a16="http://schemas.microsoft.com/office/drawing/2014/main" val="3300663503"/>
                    </a:ext>
                  </a:extLst>
                </a:gridCol>
                <a:gridCol w="3109096">
                  <a:extLst>
                    <a:ext uri="{9D8B030D-6E8A-4147-A177-3AD203B41FA5}">
                      <a16:colId xmlns:a16="http://schemas.microsoft.com/office/drawing/2014/main" val="1707580837"/>
                    </a:ext>
                  </a:extLst>
                </a:gridCol>
              </a:tblGrid>
              <a:tr h="41925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solidFill>
                            <a:schemeClr val="bg1"/>
                          </a:solidFill>
                          <a:effectLst/>
                          <a:latin typeface="Arial  "/>
                        </a:rPr>
                        <a:t>EJE</a:t>
                      </a:r>
                      <a:endParaRPr lang="es-CO" sz="1100" b="1" i="0" u="none" strike="noStrike" dirty="0">
                        <a:solidFill>
                          <a:schemeClr val="bg1"/>
                        </a:solidFill>
                        <a:effectLst/>
                        <a:latin typeface="Arial  "/>
                      </a:endParaRPr>
                    </a:p>
                  </a:txBody>
                  <a:tcPr marL="4345" marR="4345" marT="4345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7B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solidFill>
                            <a:schemeClr val="bg1"/>
                          </a:solidFill>
                          <a:effectLst/>
                          <a:latin typeface="Arial  "/>
                        </a:rPr>
                        <a:t>LINEA DE ACCIÓN</a:t>
                      </a:r>
                      <a:endParaRPr lang="es-CO" sz="1100" b="1" i="0" u="none" strike="noStrike" dirty="0">
                        <a:solidFill>
                          <a:schemeClr val="bg1"/>
                        </a:solidFill>
                        <a:effectLst/>
                        <a:latin typeface="Arial  "/>
                      </a:endParaRPr>
                    </a:p>
                  </a:txBody>
                  <a:tcPr marL="4345" marR="4345" marT="4345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7B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solidFill>
                            <a:schemeClr val="bg1"/>
                          </a:solidFill>
                          <a:effectLst/>
                          <a:latin typeface="Arial  "/>
                        </a:rPr>
                        <a:t>ACCIÓN</a:t>
                      </a:r>
                      <a:endParaRPr lang="es-CO" sz="1100" b="1" i="0" u="none" strike="noStrike" dirty="0">
                        <a:solidFill>
                          <a:schemeClr val="bg1"/>
                        </a:solidFill>
                        <a:effectLst/>
                        <a:latin typeface="Arial  "/>
                      </a:endParaRPr>
                    </a:p>
                  </a:txBody>
                  <a:tcPr marL="4345" marR="4345" marT="4345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7B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solidFill>
                            <a:schemeClr val="bg1"/>
                          </a:solidFill>
                          <a:effectLst/>
                          <a:latin typeface="Arial  "/>
                        </a:rPr>
                        <a:t>META</a:t>
                      </a:r>
                      <a:endParaRPr lang="es-CO" sz="1100" b="1" i="0" u="none" strike="noStrike" dirty="0">
                        <a:solidFill>
                          <a:schemeClr val="bg1"/>
                        </a:solidFill>
                        <a:effectLst/>
                        <a:latin typeface="Arial  "/>
                      </a:endParaRPr>
                    </a:p>
                  </a:txBody>
                  <a:tcPr marL="4345" marR="4345" marT="4345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7B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solidFill>
                            <a:schemeClr val="bg1"/>
                          </a:solidFill>
                          <a:effectLst/>
                          <a:latin typeface="Arial  "/>
                        </a:rPr>
                        <a:t>ACTIVIDAD</a:t>
                      </a:r>
                      <a:endParaRPr lang="es-CO" sz="1100" b="1" i="0" u="none" strike="noStrike" dirty="0">
                        <a:solidFill>
                          <a:schemeClr val="bg1"/>
                        </a:solidFill>
                        <a:effectLst/>
                        <a:latin typeface="Arial  "/>
                      </a:endParaRPr>
                    </a:p>
                  </a:txBody>
                  <a:tcPr marL="4345" marR="4345" marT="4345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7B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285426"/>
                  </a:ext>
                </a:extLst>
              </a:tr>
              <a:tr h="1369003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s-ES" sz="1100" b="1" u="none" strike="noStrike" dirty="0">
                          <a:solidFill>
                            <a:schemeClr val="bg1"/>
                          </a:solidFill>
                          <a:effectLst/>
                          <a:latin typeface="Arial  "/>
                        </a:rPr>
                        <a:t>Empoderamiento de la ciudadanía y las organizaciones sociales en salud </a:t>
                      </a:r>
                      <a:endParaRPr lang="es-ES" sz="1100" b="1" i="0" u="none" strike="noStrike" dirty="0">
                        <a:solidFill>
                          <a:schemeClr val="bg1"/>
                        </a:solidFill>
                        <a:effectLst/>
                        <a:latin typeface="Arial  "/>
                      </a:endParaRPr>
                    </a:p>
                  </a:txBody>
                  <a:tcPr marL="4345" marR="4345" marT="4345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7B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a. Crear una estrategia pedagógica permanente en salud para cualificar a los ciudadanos en los procesos de participación, en los temas de interés en salud y en el derecho a la salud.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E2La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M05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Generar estrategias que permitan conocer las necesidades de los usuarios y/o cuidadanos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A05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Realizar comites de etica hospitalaria a través de los cuales se conozcan las necesidades y percepcion de los usuarios frente a los servicios ofertados y prestados por Prosynergo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050913"/>
                  </a:ext>
                </a:extLst>
              </a:tr>
              <a:tr h="1388579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c. Impulsar y promocionar las iniciativas del uso y apropiación de las tecnologías de información y las comunicaciones en las organizaciones sociales en salud.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E2Lc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M06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Generar estrategia para asegurar el despliegue de informacion de participacion social de Prosynergo a los usuarios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A06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Mantener el módulo de participación social en la pagina web de Prosynergo 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8226848"/>
                  </a:ext>
                </a:extLst>
              </a:tr>
              <a:tr h="1434483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c. Impulsar y promocionar las iniciativas del uso y apropiación de las tecnologías de información y las comunicaciones en las organizaciones sociales en salud.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E2Lc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M06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Generar estrategia para asegurar el despliegue de informacion de participacion social de Prosynergo a los usuarios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A07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Realizar convocatoria para conformación de asociación de usuarios, la cual esta articulada a la implementación del plan de acción de política de participación social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8539606"/>
                  </a:ext>
                </a:extLst>
              </a:tr>
              <a:tr h="1090206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c. Impulsar y promocionar las iniciativas del uso y apropiación de las tecnologías de información y las comunicaciones en las organizaciones sociales en salud.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E2Lc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M06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Generar estrategia para asegurar el despliegue de informacion de participacion social de Prosynergo a los usuarios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A08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Publicar en página web y redes sociales la convocatoria para conformación de asociación de usuarios 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61602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74399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EB86D9A4-57CD-43C9-A7E7-FF68207030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4052"/>
            <a:ext cx="12192000" cy="6858000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18FEB04E-5153-429B-84F3-72A62CC323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93905" y="6408801"/>
            <a:ext cx="979405" cy="425147"/>
          </a:xfrm>
          <a:prstGeom prst="rect">
            <a:avLst/>
          </a:prstGeom>
        </p:spPr>
      </p:pic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B335F010-5FFF-48AD-BA2C-C829E38BBE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1311016"/>
              </p:ext>
            </p:extLst>
          </p:nvPr>
        </p:nvGraphicFramePr>
        <p:xfrm>
          <a:off x="321495" y="617080"/>
          <a:ext cx="11425718" cy="570152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10301">
                  <a:extLst>
                    <a:ext uri="{9D8B030D-6E8A-4147-A177-3AD203B41FA5}">
                      <a16:colId xmlns:a16="http://schemas.microsoft.com/office/drawing/2014/main" val="2384688462"/>
                    </a:ext>
                  </a:extLst>
                </a:gridCol>
                <a:gridCol w="2950025">
                  <a:extLst>
                    <a:ext uri="{9D8B030D-6E8A-4147-A177-3AD203B41FA5}">
                      <a16:colId xmlns:a16="http://schemas.microsoft.com/office/drawing/2014/main" val="2603309419"/>
                    </a:ext>
                  </a:extLst>
                </a:gridCol>
                <a:gridCol w="653253">
                  <a:extLst>
                    <a:ext uri="{9D8B030D-6E8A-4147-A177-3AD203B41FA5}">
                      <a16:colId xmlns:a16="http://schemas.microsoft.com/office/drawing/2014/main" val="3463215965"/>
                    </a:ext>
                  </a:extLst>
                </a:gridCol>
                <a:gridCol w="453061">
                  <a:extLst>
                    <a:ext uri="{9D8B030D-6E8A-4147-A177-3AD203B41FA5}">
                      <a16:colId xmlns:a16="http://schemas.microsoft.com/office/drawing/2014/main" val="2546387569"/>
                    </a:ext>
                  </a:extLst>
                </a:gridCol>
                <a:gridCol w="2273821">
                  <a:extLst>
                    <a:ext uri="{9D8B030D-6E8A-4147-A177-3AD203B41FA5}">
                      <a16:colId xmlns:a16="http://schemas.microsoft.com/office/drawing/2014/main" val="3407164722"/>
                    </a:ext>
                  </a:extLst>
                </a:gridCol>
                <a:gridCol w="476161">
                  <a:extLst>
                    <a:ext uri="{9D8B030D-6E8A-4147-A177-3AD203B41FA5}">
                      <a16:colId xmlns:a16="http://schemas.microsoft.com/office/drawing/2014/main" val="3300663503"/>
                    </a:ext>
                  </a:extLst>
                </a:gridCol>
                <a:gridCol w="3109096">
                  <a:extLst>
                    <a:ext uri="{9D8B030D-6E8A-4147-A177-3AD203B41FA5}">
                      <a16:colId xmlns:a16="http://schemas.microsoft.com/office/drawing/2014/main" val="1707580837"/>
                    </a:ext>
                  </a:extLst>
                </a:gridCol>
              </a:tblGrid>
              <a:tr h="41925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solidFill>
                            <a:schemeClr val="bg1"/>
                          </a:solidFill>
                          <a:effectLst/>
                          <a:latin typeface="Arial  "/>
                        </a:rPr>
                        <a:t>EJE</a:t>
                      </a:r>
                      <a:endParaRPr lang="es-CO" sz="1100" b="1" i="0" u="none" strike="noStrike" dirty="0">
                        <a:solidFill>
                          <a:schemeClr val="bg1"/>
                        </a:solidFill>
                        <a:effectLst/>
                        <a:latin typeface="Arial  "/>
                      </a:endParaRPr>
                    </a:p>
                  </a:txBody>
                  <a:tcPr marL="4345" marR="4345" marT="4345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7B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solidFill>
                            <a:schemeClr val="bg1"/>
                          </a:solidFill>
                          <a:effectLst/>
                          <a:latin typeface="Arial  "/>
                        </a:rPr>
                        <a:t>LINEA DE ACCIÓN</a:t>
                      </a:r>
                      <a:endParaRPr lang="es-CO" sz="1100" b="1" i="0" u="none" strike="noStrike" dirty="0">
                        <a:solidFill>
                          <a:schemeClr val="bg1"/>
                        </a:solidFill>
                        <a:effectLst/>
                        <a:latin typeface="Arial  "/>
                      </a:endParaRPr>
                    </a:p>
                  </a:txBody>
                  <a:tcPr marL="4345" marR="4345" marT="4345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7B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solidFill>
                            <a:schemeClr val="bg1"/>
                          </a:solidFill>
                          <a:effectLst/>
                          <a:latin typeface="Arial  "/>
                        </a:rPr>
                        <a:t>ACCIÓN</a:t>
                      </a:r>
                      <a:endParaRPr lang="es-CO" sz="1100" b="1" i="0" u="none" strike="noStrike" dirty="0">
                        <a:solidFill>
                          <a:schemeClr val="bg1"/>
                        </a:solidFill>
                        <a:effectLst/>
                        <a:latin typeface="Arial  "/>
                      </a:endParaRPr>
                    </a:p>
                  </a:txBody>
                  <a:tcPr marL="4345" marR="4345" marT="4345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7B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solidFill>
                            <a:schemeClr val="bg1"/>
                          </a:solidFill>
                          <a:effectLst/>
                          <a:latin typeface="Arial  "/>
                        </a:rPr>
                        <a:t>META</a:t>
                      </a:r>
                      <a:endParaRPr lang="es-CO" sz="1100" b="1" i="0" u="none" strike="noStrike" dirty="0">
                        <a:solidFill>
                          <a:schemeClr val="bg1"/>
                        </a:solidFill>
                        <a:effectLst/>
                        <a:latin typeface="Arial  "/>
                      </a:endParaRPr>
                    </a:p>
                  </a:txBody>
                  <a:tcPr marL="4345" marR="4345" marT="4345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7B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solidFill>
                            <a:schemeClr val="bg1"/>
                          </a:solidFill>
                          <a:effectLst/>
                          <a:latin typeface="Arial  "/>
                        </a:rPr>
                        <a:t>ACTIVIDAD</a:t>
                      </a:r>
                      <a:endParaRPr lang="es-CO" sz="1100" b="1" i="0" u="none" strike="noStrike" dirty="0">
                        <a:solidFill>
                          <a:schemeClr val="bg1"/>
                        </a:solidFill>
                        <a:effectLst/>
                        <a:latin typeface="Arial  "/>
                      </a:endParaRPr>
                    </a:p>
                  </a:txBody>
                  <a:tcPr marL="4345" marR="4345" marT="4345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7B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285426"/>
                  </a:ext>
                </a:extLst>
              </a:tr>
              <a:tr h="1369003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s-ES" sz="1100" b="1" u="none" strike="noStrike" dirty="0">
                          <a:solidFill>
                            <a:schemeClr val="bg1"/>
                          </a:solidFill>
                          <a:effectLst/>
                          <a:latin typeface="Arial  "/>
                        </a:rPr>
                        <a:t>Impulsar la cultura de la salud</a:t>
                      </a:r>
                      <a:endParaRPr lang="es-ES" sz="1100" b="1" i="0" u="none" strike="noStrike" dirty="0">
                        <a:solidFill>
                          <a:schemeClr val="bg1"/>
                        </a:solidFill>
                        <a:effectLst/>
                        <a:latin typeface="Arial  "/>
                      </a:endParaRPr>
                    </a:p>
                  </a:txBody>
                  <a:tcPr marL="4345" marR="4345" marT="4345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7B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b. Diseñar una estrategia de comunicación e información para la promoción y socialización de una cultura de bienestar y salud con perspectiva comunitaria.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E3Lb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M07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Instaurar estrategias enfocadas a generar cultura de bienestar y salud en la comunidad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A09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Realizar campaña educativa de promoción de la salud y prevención de la enfermedad a colaboradores a traves de la semana de seguridad de Prosynergo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050913"/>
                  </a:ext>
                </a:extLst>
              </a:tr>
              <a:tr h="1388579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b. Diseñar una estrategia de comunicación e información para la promoción y socialización de una cultura de bienestar y salud con perspectiva comunitaria.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E3Lb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M08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Educar al usuario y/o comunidad en los derechos y deberes dentro del sistema de salud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A10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Publicar en cada sala de espera de la Prosynergo, los deberes y derechos de los usuarios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8226848"/>
                  </a:ext>
                </a:extLst>
              </a:tr>
              <a:tr h="1434483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d. Conformar y/o consolidar mecanismos de espacios para que la ciudadanía participe y se apropie de los programas de promoción y prevención.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E3Ld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M09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Generar estrategias de educacion, promocion y mantenimiento de la salud en los usuarios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A11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Realizar campaña educativa de promoción de la salud y prevención de la enfermedad a usuarios (Higiene postural, conservacion auditiva), a traves de redes sociales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8539606"/>
                  </a:ext>
                </a:extLst>
              </a:tr>
              <a:tr h="1090206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d. Conformar y/o consolidar mecanismos de espacios para que la ciudadanía participe y se apropie de los programas de promoción y prevención.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E3Ld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M09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Generar estrategias de educacion, promocion y mantenimiento de la salud en los usuarios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A12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Realizar campaña educativa de promoción de la salud y prevención de la enfermedad a usuarios, a través de redes sociales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61602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85916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EB86D9A4-57CD-43C9-A7E7-FF68207030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4052"/>
            <a:ext cx="12192000" cy="6858000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18FEB04E-5153-429B-84F3-72A62CC323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93905" y="6408801"/>
            <a:ext cx="979405" cy="425147"/>
          </a:xfrm>
          <a:prstGeom prst="rect">
            <a:avLst/>
          </a:prstGeom>
        </p:spPr>
      </p:pic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B335F010-5FFF-48AD-BA2C-C829E38BBE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5442645"/>
              </p:ext>
            </p:extLst>
          </p:nvPr>
        </p:nvGraphicFramePr>
        <p:xfrm>
          <a:off x="321495" y="617080"/>
          <a:ext cx="11425718" cy="570152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10301">
                  <a:extLst>
                    <a:ext uri="{9D8B030D-6E8A-4147-A177-3AD203B41FA5}">
                      <a16:colId xmlns:a16="http://schemas.microsoft.com/office/drawing/2014/main" val="2384688462"/>
                    </a:ext>
                  </a:extLst>
                </a:gridCol>
                <a:gridCol w="2950025">
                  <a:extLst>
                    <a:ext uri="{9D8B030D-6E8A-4147-A177-3AD203B41FA5}">
                      <a16:colId xmlns:a16="http://schemas.microsoft.com/office/drawing/2014/main" val="2603309419"/>
                    </a:ext>
                  </a:extLst>
                </a:gridCol>
                <a:gridCol w="653253">
                  <a:extLst>
                    <a:ext uri="{9D8B030D-6E8A-4147-A177-3AD203B41FA5}">
                      <a16:colId xmlns:a16="http://schemas.microsoft.com/office/drawing/2014/main" val="3463215965"/>
                    </a:ext>
                  </a:extLst>
                </a:gridCol>
                <a:gridCol w="453061">
                  <a:extLst>
                    <a:ext uri="{9D8B030D-6E8A-4147-A177-3AD203B41FA5}">
                      <a16:colId xmlns:a16="http://schemas.microsoft.com/office/drawing/2014/main" val="2546387569"/>
                    </a:ext>
                  </a:extLst>
                </a:gridCol>
                <a:gridCol w="2273821">
                  <a:extLst>
                    <a:ext uri="{9D8B030D-6E8A-4147-A177-3AD203B41FA5}">
                      <a16:colId xmlns:a16="http://schemas.microsoft.com/office/drawing/2014/main" val="3407164722"/>
                    </a:ext>
                  </a:extLst>
                </a:gridCol>
                <a:gridCol w="476161">
                  <a:extLst>
                    <a:ext uri="{9D8B030D-6E8A-4147-A177-3AD203B41FA5}">
                      <a16:colId xmlns:a16="http://schemas.microsoft.com/office/drawing/2014/main" val="3300663503"/>
                    </a:ext>
                  </a:extLst>
                </a:gridCol>
                <a:gridCol w="3109096">
                  <a:extLst>
                    <a:ext uri="{9D8B030D-6E8A-4147-A177-3AD203B41FA5}">
                      <a16:colId xmlns:a16="http://schemas.microsoft.com/office/drawing/2014/main" val="1707580837"/>
                    </a:ext>
                  </a:extLst>
                </a:gridCol>
              </a:tblGrid>
              <a:tr h="41925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solidFill>
                            <a:schemeClr val="bg1"/>
                          </a:solidFill>
                          <a:effectLst/>
                          <a:latin typeface="Arial  "/>
                        </a:rPr>
                        <a:t>EJE</a:t>
                      </a:r>
                      <a:endParaRPr lang="es-CO" sz="1100" b="1" i="0" u="none" strike="noStrike" dirty="0">
                        <a:solidFill>
                          <a:schemeClr val="bg1"/>
                        </a:solidFill>
                        <a:effectLst/>
                        <a:latin typeface="Arial  "/>
                      </a:endParaRPr>
                    </a:p>
                  </a:txBody>
                  <a:tcPr marL="4345" marR="4345" marT="4345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7B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solidFill>
                            <a:schemeClr val="bg1"/>
                          </a:solidFill>
                          <a:effectLst/>
                          <a:latin typeface="Arial  "/>
                        </a:rPr>
                        <a:t>LINEA DE ACCIÓN</a:t>
                      </a:r>
                      <a:endParaRPr lang="es-CO" sz="1100" b="1" i="0" u="none" strike="noStrike" dirty="0">
                        <a:solidFill>
                          <a:schemeClr val="bg1"/>
                        </a:solidFill>
                        <a:effectLst/>
                        <a:latin typeface="Arial  "/>
                      </a:endParaRPr>
                    </a:p>
                  </a:txBody>
                  <a:tcPr marL="4345" marR="4345" marT="4345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7B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solidFill>
                            <a:schemeClr val="bg1"/>
                          </a:solidFill>
                          <a:effectLst/>
                          <a:latin typeface="Arial  "/>
                        </a:rPr>
                        <a:t>ACCIÓN</a:t>
                      </a:r>
                      <a:endParaRPr lang="es-CO" sz="1100" b="1" i="0" u="none" strike="noStrike" dirty="0">
                        <a:solidFill>
                          <a:schemeClr val="bg1"/>
                        </a:solidFill>
                        <a:effectLst/>
                        <a:latin typeface="Arial  "/>
                      </a:endParaRPr>
                    </a:p>
                  </a:txBody>
                  <a:tcPr marL="4345" marR="4345" marT="4345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7B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solidFill>
                            <a:schemeClr val="bg1"/>
                          </a:solidFill>
                          <a:effectLst/>
                          <a:latin typeface="Arial  "/>
                        </a:rPr>
                        <a:t>META</a:t>
                      </a:r>
                      <a:endParaRPr lang="es-CO" sz="1100" b="1" i="0" u="none" strike="noStrike" dirty="0">
                        <a:solidFill>
                          <a:schemeClr val="bg1"/>
                        </a:solidFill>
                        <a:effectLst/>
                        <a:latin typeface="Arial  "/>
                      </a:endParaRPr>
                    </a:p>
                  </a:txBody>
                  <a:tcPr marL="4345" marR="4345" marT="4345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7B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solidFill>
                            <a:schemeClr val="bg1"/>
                          </a:solidFill>
                          <a:effectLst/>
                          <a:latin typeface="Arial  "/>
                        </a:rPr>
                        <a:t>ACTIVIDAD</a:t>
                      </a:r>
                      <a:endParaRPr lang="es-CO" sz="1100" b="1" i="0" u="none" strike="noStrike" dirty="0">
                        <a:solidFill>
                          <a:schemeClr val="bg1"/>
                        </a:solidFill>
                        <a:effectLst/>
                        <a:latin typeface="Arial  "/>
                      </a:endParaRPr>
                    </a:p>
                  </a:txBody>
                  <a:tcPr marL="4345" marR="4345" marT="4345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7B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285426"/>
                  </a:ext>
                </a:extLst>
              </a:tr>
              <a:tr h="1369003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s-ES" sz="1100" b="1" u="none" strike="noStrike" dirty="0">
                          <a:solidFill>
                            <a:schemeClr val="bg1"/>
                          </a:solidFill>
                          <a:effectLst/>
                          <a:latin typeface="Arial  "/>
                        </a:rPr>
                        <a:t>Control Social</a:t>
                      </a:r>
                    </a:p>
                    <a:p>
                      <a:pPr algn="ctr" fontAlgn="ctr"/>
                      <a:r>
                        <a:rPr lang="es-ES" sz="1100" b="1" u="none" strike="noStrike" dirty="0">
                          <a:solidFill>
                            <a:schemeClr val="bg1"/>
                          </a:solidFill>
                          <a:effectLst/>
                          <a:latin typeface="Arial  "/>
                        </a:rPr>
                        <a:t>Elemento crucial del Derecho a la salud</a:t>
                      </a:r>
                      <a:endParaRPr lang="es-ES" sz="1100" b="1" i="0" u="none" strike="noStrike" dirty="0">
                        <a:solidFill>
                          <a:schemeClr val="bg1"/>
                        </a:solidFill>
                        <a:effectLst/>
                        <a:latin typeface="Arial  "/>
                      </a:endParaRPr>
                    </a:p>
                  </a:txBody>
                  <a:tcPr marL="4345" marR="4345" marT="4345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7B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b. Mejorar el acceso a la información por parte de la ciudadanía a través de la ampliación de canales de comunicación por parte de las instituciones.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E4Lb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M10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Informar al usuario sobre la proteccion de datos, ley de transperencia y acceso a la informacion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A13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Publicar en la pagina web la Politica de Tratamiento de Datos de Prosynergo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050913"/>
                  </a:ext>
                </a:extLst>
              </a:tr>
              <a:tr h="1388579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d. Implementar los mecanismos que permitan fortalecer la participación ciudadana en el análisis de información para que esta contribuya a que las autoridades hagan un manejo transparente de los asuntos y recursos públicos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E4Ld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M11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Informar al usuario y comunidad los mecanismos de integración existentes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A14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Mantener actualizados los mecanismos de intgeracion entre los usuarios y la IPS (canales de acceso) en la pagina web de Prosynergo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8226848"/>
                  </a:ext>
                </a:extLst>
              </a:tr>
              <a:tr h="1434483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d. Implementar los mecanismos que permitan fortalecer la participación ciudadana en el análisis de información para que esta contribuya a que las autoridades hagan un manejo transparente de los asuntos y recursos públicos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E4Ld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M11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Informar al usuario y comunidad los mecanismos de integración existentes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A15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Socializar a la alianza de usuarios los Mecanismos de Integración entre los usuarios y las instituciones prestadoras de salud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8539606"/>
                  </a:ext>
                </a:extLst>
              </a:tr>
              <a:tr h="1090206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d. Implementar los mecanismos que permitan fortalecer la participación ciudadana en el análisis de información para que esta contribuya a que las autoridades hagan un manejo transparente de los asuntos y recursos públicos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E4Ld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M12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Garantizar el despliegue de los canales de informacion definidos por la Prosynergo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A16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Mantener actualizados los mecanismos de integración entre los usuarios y la IPS (canales de acceso) en las carteleras informativas de Prosynergo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61602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31195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EB86D9A4-57CD-43C9-A7E7-FF68207030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4052"/>
            <a:ext cx="12192000" cy="6858000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18FEB04E-5153-429B-84F3-72A62CC323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93905" y="6408801"/>
            <a:ext cx="979405" cy="425147"/>
          </a:xfrm>
          <a:prstGeom prst="rect">
            <a:avLst/>
          </a:prstGeom>
        </p:spPr>
      </p:pic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B335F010-5FFF-48AD-BA2C-C829E38BBE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0555938"/>
              </p:ext>
            </p:extLst>
          </p:nvPr>
        </p:nvGraphicFramePr>
        <p:xfrm>
          <a:off x="321495" y="617080"/>
          <a:ext cx="11425718" cy="570152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10301">
                  <a:extLst>
                    <a:ext uri="{9D8B030D-6E8A-4147-A177-3AD203B41FA5}">
                      <a16:colId xmlns:a16="http://schemas.microsoft.com/office/drawing/2014/main" val="2384688462"/>
                    </a:ext>
                  </a:extLst>
                </a:gridCol>
                <a:gridCol w="2950025">
                  <a:extLst>
                    <a:ext uri="{9D8B030D-6E8A-4147-A177-3AD203B41FA5}">
                      <a16:colId xmlns:a16="http://schemas.microsoft.com/office/drawing/2014/main" val="2603309419"/>
                    </a:ext>
                  </a:extLst>
                </a:gridCol>
                <a:gridCol w="653253">
                  <a:extLst>
                    <a:ext uri="{9D8B030D-6E8A-4147-A177-3AD203B41FA5}">
                      <a16:colId xmlns:a16="http://schemas.microsoft.com/office/drawing/2014/main" val="3463215965"/>
                    </a:ext>
                  </a:extLst>
                </a:gridCol>
                <a:gridCol w="453061">
                  <a:extLst>
                    <a:ext uri="{9D8B030D-6E8A-4147-A177-3AD203B41FA5}">
                      <a16:colId xmlns:a16="http://schemas.microsoft.com/office/drawing/2014/main" val="2546387569"/>
                    </a:ext>
                  </a:extLst>
                </a:gridCol>
                <a:gridCol w="2273821">
                  <a:extLst>
                    <a:ext uri="{9D8B030D-6E8A-4147-A177-3AD203B41FA5}">
                      <a16:colId xmlns:a16="http://schemas.microsoft.com/office/drawing/2014/main" val="3407164722"/>
                    </a:ext>
                  </a:extLst>
                </a:gridCol>
                <a:gridCol w="476161">
                  <a:extLst>
                    <a:ext uri="{9D8B030D-6E8A-4147-A177-3AD203B41FA5}">
                      <a16:colId xmlns:a16="http://schemas.microsoft.com/office/drawing/2014/main" val="3300663503"/>
                    </a:ext>
                  </a:extLst>
                </a:gridCol>
                <a:gridCol w="3109096">
                  <a:extLst>
                    <a:ext uri="{9D8B030D-6E8A-4147-A177-3AD203B41FA5}">
                      <a16:colId xmlns:a16="http://schemas.microsoft.com/office/drawing/2014/main" val="1707580837"/>
                    </a:ext>
                  </a:extLst>
                </a:gridCol>
              </a:tblGrid>
              <a:tr h="41925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solidFill>
                            <a:schemeClr val="bg1"/>
                          </a:solidFill>
                          <a:effectLst/>
                          <a:latin typeface="Arial  "/>
                        </a:rPr>
                        <a:t>EJE</a:t>
                      </a:r>
                      <a:endParaRPr lang="es-CO" sz="1100" b="1" i="0" u="none" strike="noStrike" dirty="0">
                        <a:solidFill>
                          <a:schemeClr val="bg1"/>
                        </a:solidFill>
                        <a:effectLst/>
                        <a:latin typeface="Arial  "/>
                      </a:endParaRPr>
                    </a:p>
                  </a:txBody>
                  <a:tcPr marL="4345" marR="4345" marT="4345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7B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solidFill>
                            <a:schemeClr val="bg1"/>
                          </a:solidFill>
                          <a:effectLst/>
                          <a:latin typeface="Arial  "/>
                        </a:rPr>
                        <a:t>LINEA DE ACCIÓN</a:t>
                      </a:r>
                      <a:endParaRPr lang="es-CO" sz="1100" b="1" i="0" u="none" strike="noStrike" dirty="0">
                        <a:solidFill>
                          <a:schemeClr val="bg1"/>
                        </a:solidFill>
                        <a:effectLst/>
                        <a:latin typeface="Arial  "/>
                      </a:endParaRPr>
                    </a:p>
                  </a:txBody>
                  <a:tcPr marL="4345" marR="4345" marT="4345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7B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solidFill>
                            <a:schemeClr val="bg1"/>
                          </a:solidFill>
                          <a:effectLst/>
                          <a:latin typeface="Arial  "/>
                        </a:rPr>
                        <a:t>ACCIÓN</a:t>
                      </a:r>
                      <a:endParaRPr lang="es-CO" sz="1100" b="1" i="0" u="none" strike="noStrike" dirty="0">
                        <a:solidFill>
                          <a:schemeClr val="bg1"/>
                        </a:solidFill>
                        <a:effectLst/>
                        <a:latin typeface="Arial  "/>
                      </a:endParaRPr>
                    </a:p>
                  </a:txBody>
                  <a:tcPr marL="4345" marR="4345" marT="4345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7B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solidFill>
                            <a:schemeClr val="bg1"/>
                          </a:solidFill>
                          <a:effectLst/>
                          <a:latin typeface="Arial  "/>
                        </a:rPr>
                        <a:t>META</a:t>
                      </a:r>
                      <a:endParaRPr lang="es-CO" sz="1100" b="1" i="0" u="none" strike="noStrike" dirty="0">
                        <a:solidFill>
                          <a:schemeClr val="bg1"/>
                        </a:solidFill>
                        <a:effectLst/>
                        <a:latin typeface="Arial  "/>
                      </a:endParaRPr>
                    </a:p>
                  </a:txBody>
                  <a:tcPr marL="4345" marR="4345" marT="4345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7B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solidFill>
                            <a:schemeClr val="bg1"/>
                          </a:solidFill>
                          <a:effectLst/>
                          <a:latin typeface="Arial  "/>
                        </a:rPr>
                        <a:t>ACTIVIDAD</a:t>
                      </a:r>
                      <a:endParaRPr lang="es-CO" sz="1100" b="1" i="0" u="none" strike="noStrike" dirty="0">
                        <a:solidFill>
                          <a:schemeClr val="bg1"/>
                        </a:solidFill>
                        <a:effectLst/>
                        <a:latin typeface="Arial  "/>
                      </a:endParaRPr>
                    </a:p>
                  </a:txBody>
                  <a:tcPr marL="4345" marR="4345" marT="4345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7B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285426"/>
                  </a:ext>
                </a:extLst>
              </a:tr>
              <a:tr h="1369003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s-ES" sz="1100" b="1" u="none" strike="noStrike" dirty="0">
                          <a:solidFill>
                            <a:schemeClr val="bg1"/>
                          </a:solidFill>
                          <a:effectLst/>
                          <a:latin typeface="Arial  "/>
                        </a:rPr>
                        <a:t>Gestión y garantía de la salud con participación en el proceso de decisión.</a:t>
                      </a:r>
                      <a:endParaRPr lang="es-ES" sz="1100" b="1" i="0" u="none" strike="noStrike" dirty="0">
                        <a:solidFill>
                          <a:schemeClr val="bg1"/>
                        </a:solidFill>
                        <a:effectLst/>
                        <a:latin typeface="Arial  "/>
                      </a:endParaRPr>
                    </a:p>
                  </a:txBody>
                  <a:tcPr marL="4345" marR="4345" marT="4345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7B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a. Diseñar y desarrollar las metodologías de planificación y presupuestación participativa con énfasis en la garantía de la participación de la población en la identificación, priorización, presupuestación, atenciones en salud y la solución de los problemas de salud de su entorno.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E5La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M13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Asegurar los espacios destinados a la asociación de usuarios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A17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Generar cronograma de convocatoria para conformación de asociación de usuarios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050913"/>
                  </a:ext>
                </a:extLst>
              </a:tr>
              <a:tr h="1388579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c. Definir los mecanismos que permitan la participación de la población en la toma de decisiones en la inversión pública.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E5Lc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M14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Institucionalizar para la vigencia 2024 el plan de acción de participación social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A18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Reportar a través de la plataforma de SISPRO el plan de acción de la politica de participación social definido para la vigencia 2024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8226848"/>
                  </a:ext>
                </a:extLst>
              </a:tr>
              <a:tr h="1434483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c. Definir los mecanismos que permitan la participación de la población en la toma de decisiones en la inversión pública.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E5Lc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M14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Institucionalizar para la vigencia 2024 el plan de acción de participación social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A19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Presentar informes de seguimiento a la ejecucion del plan de acción de politica de participación social vigencia 2024, mediante comité de Etica Hospitalaria 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8539606"/>
                  </a:ext>
                </a:extLst>
              </a:tr>
              <a:tr h="1090206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d. Fortalecer los escenarios para la participación en la decisión.</a:t>
                      </a:r>
                      <a:b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E5Ld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M15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Fortalecer espacios de participación social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A20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Publicar en la pagina web las funciones de la asociación de usuario y el correo definido para presentar las solitudes ante esta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7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C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61602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821894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B523AC8C0C87D642B8A3FBFAFF98D7C8" ma:contentTypeVersion="14" ma:contentTypeDescription="Crear nuevo documento." ma:contentTypeScope="" ma:versionID="738b1dadeb0e16794bee6b11e6e160ac">
  <xsd:schema xmlns:xsd="http://www.w3.org/2001/XMLSchema" xmlns:xs="http://www.w3.org/2001/XMLSchema" xmlns:p="http://schemas.microsoft.com/office/2006/metadata/properties" xmlns:ns2="73792f06-247b-4ac4-afb2-becc321f0fa9" xmlns:ns3="0e82335f-598c-466d-9e50-cc884b423aa0" targetNamespace="http://schemas.microsoft.com/office/2006/metadata/properties" ma:root="true" ma:fieldsID="49dc79535e3b355399320c4dbb0969f1" ns2:_="" ns3:_="">
    <xsd:import namespace="73792f06-247b-4ac4-afb2-becc321f0fa9"/>
    <xsd:import namespace="0e82335f-598c-466d-9e50-cc884b423aa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DateTake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792f06-247b-4ac4-afb2-becc321f0fa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17" nillable="true" ma:taxonomy="true" ma:internalName="lcf76f155ced4ddcb4097134ff3c332f" ma:taxonomyFieldName="MediaServiceImageTags" ma:displayName="Etiquetas de imagen" ma:readOnly="false" ma:fieldId="{5cf76f15-5ced-4ddc-b409-7134ff3c332f}" ma:taxonomyMulti="true" ma:sspId="acbf0177-0e08-448b-b705-234cc15a743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82335f-598c-466d-9e50-cc884b423aa0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c70bd8b3-0c59-494f-8603-83b68dd61752}" ma:internalName="TaxCatchAll" ma:showField="CatchAllData" ma:web="0e82335f-598c-466d-9e50-cc884b423aa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3792f06-247b-4ac4-afb2-becc321f0fa9">
      <Terms xmlns="http://schemas.microsoft.com/office/infopath/2007/PartnerControls"/>
    </lcf76f155ced4ddcb4097134ff3c332f>
    <TaxCatchAll xmlns="0e82335f-598c-466d-9e50-cc884b423aa0" xsi:nil="true"/>
  </documentManagement>
</p:properties>
</file>

<file path=customXml/itemProps1.xml><?xml version="1.0" encoding="utf-8"?>
<ds:datastoreItem xmlns:ds="http://schemas.openxmlformats.org/officeDocument/2006/customXml" ds:itemID="{177B4F18-8CAD-4B0E-85DE-9806A85C6E9C}"/>
</file>

<file path=customXml/itemProps2.xml><?xml version="1.0" encoding="utf-8"?>
<ds:datastoreItem xmlns:ds="http://schemas.openxmlformats.org/officeDocument/2006/customXml" ds:itemID="{18B1AD2D-92C8-4C16-8CEE-BBB6912085BE}"/>
</file>

<file path=customXml/itemProps3.xml><?xml version="1.0" encoding="utf-8"?>
<ds:datastoreItem xmlns:ds="http://schemas.openxmlformats.org/officeDocument/2006/customXml" ds:itemID="{9E62D0FE-1282-4771-BE65-29B2CDDD056B}"/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1446</Words>
  <Application>Microsoft Office PowerPoint</Application>
  <PresentationFormat>Panorámica</PresentationFormat>
  <Paragraphs>152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1" baseType="lpstr">
      <vt:lpstr>Arial</vt:lpstr>
      <vt:lpstr>Arial  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Myriam Johana Arcila Carrasco</dc:creator>
  <cp:lastModifiedBy>Myriam Johana Arcila Carrasco</cp:lastModifiedBy>
  <cp:revision>10</cp:revision>
  <dcterms:created xsi:type="dcterms:W3CDTF">2024-11-05T19:43:43Z</dcterms:created>
  <dcterms:modified xsi:type="dcterms:W3CDTF">2024-11-05T20:18:37Z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0x010100B523AC8C0C87D642B8A3FBFAFF98D7C8</vt:lpwstr>
  </property>
</Properties>
</file>